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independent%20test.docx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>
            <a:off x="0" y="0"/>
            <a:ext cx="914400" cy="1005840"/>
          </a:xfrm>
          <a:prstGeom prst="rtTriangle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64592" y="0"/>
            <a:ext cx="201168" cy="960120"/>
          </a:xfrm>
          <a:prstGeom prst="rect">
            <a:avLst/>
          </a:prstGeom>
          <a:solidFill>
            <a:srgbClr val="0084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0927080" y="0"/>
            <a:ext cx="1143000" cy="960120"/>
          </a:xfrm>
          <a:prstGeom prst="round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1082528" y="137160"/>
            <a:ext cx="804672" cy="594360"/>
          </a:xfrm>
          <a:prstGeom prst="round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600" b="1">
                <a:solidFill>
                  <a:srgbClr val="FFFFFF"/>
                </a:solidFill>
                <a:latin typeface="Arial"/>
              </a:rPr>
              <a:t>⚖
کتاب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4400" y="128016"/>
            <a:ext cx="10287000" cy="38404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2500" b="1">
                <a:solidFill>
                  <a:srgbClr val="04204A"/>
                </a:solidFill>
                <a:latin typeface="Arial"/>
              </a:rPr>
              <a:t>درخت تصمیم برای انتخاب آزمون در صورت نقض فرض‌های آزمون t دو نمونه مستقل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548640"/>
            <a:ext cx="8412480" cy="3200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0">
                <a:solidFill>
                  <a:srgbClr val="586473"/>
                </a:solidFill>
                <a:latin typeface="Arial"/>
              </a:rPr>
              <a:t>Independent Samples t-test: decision tree under assumption violations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274320" y="1024128"/>
            <a:ext cx="1165860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977639" y="1143000"/>
            <a:ext cx="4251960" cy="411480"/>
          </a:xfrm>
          <a:prstGeom prst="round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700" b="1">
                <a:solidFill>
                  <a:srgbClr val="FFFFFF"/>
                </a:solidFill>
                <a:latin typeface="Arial"/>
              </a:rPr>
              <a:t>هدف: مقایسه دو گروه مستقل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099048" y="1554480"/>
            <a:ext cx="0" cy="320039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886200" y="1874519"/>
            <a:ext cx="4434840" cy="41148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A365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500" b="1">
                <a:solidFill>
                  <a:srgbClr val="141414"/>
                </a:solidFill>
                <a:latin typeface="Arial"/>
              </a:rPr>
              <a:t>آیا مشاهدات مستقل‌اند؟</a:t>
            </a:r>
          </a:p>
        </p:txBody>
      </p:sp>
      <p:cxnSp>
        <p:nvCxnSpPr>
          <p:cNvPr id="12" name="Connector 11"/>
          <p:cNvCxnSpPr/>
          <p:nvPr/>
        </p:nvCxnSpPr>
        <p:spPr>
          <a:xfrm flipH="1">
            <a:off x="1874519" y="2084831"/>
            <a:ext cx="2011681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1874519" y="2084831"/>
            <a:ext cx="0" cy="448057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066545" y="1806760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 dirty="0" err="1">
                <a:solidFill>
                  <a:srgbClr val="CF3426"/>
                </a:solidFill>
                <a:latin typeface="Arial"/>
              </a:rPr>
              <a:t>خیر</a:t>
            </a:r>
            <a:endParaRPr sz="1100" b="1" dirty="0">
              <a:solidFill>
                <a:srgbClr val="CF3426"/>
              </a:solidFill>
              <a:latin typeface="Arial"/>
            </a:endParaRPr>
          </a:p>
        </p:txBody>
      </p:sp>
      <p:cxnSp>
        <p:nvCxnSpPr>
          <p:cNvPr id="15" name="Connector 14"/>
          <p:cNvCxnSpPr/>
          <p:nvPr/>
        </p:nvCxnSpPr>
        <p:spPr>
          <a:xfrm>
            <a:off x="8321040" y="2084831"/>
            <a:ext cx="59436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8915400" y="2084831"/>
            <a:ext cx="0" cy="429769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8503920" y="1772177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2F8436"/>
                </a:solidFill>
                <a:latin typeface="Arial"/>
              </a:rPr>
              <a:t>بله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66928" y="2542032"/>
            <a:ext cx="2743200" cy="502920"/>
          </a:xfrm>
          <a:prstGeom prst="roundRect">
            <a:avLst/>
          </a:prstGeom>
          <a:solidFill>
            <a:srgbClr val="CF34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300" b="1">
                <a:solidFill>
                  <a:srgbClr val="FFFFFF"/>
                </a:solidFill>
                <a:latin typeface="Arial"/>
              </a:rPr>
              <a:t>آزمون t دو نمونه مستقل مناسب نیست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66928" y="3154680"/>
            <a:ext cx="2743200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85D2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50" b="0">
                <a:solidFill>
                  <a:srgbClr val="141414"/>
                </a:solidFill>
                <a:latin typeface="Arial"/>
              </a:rPr>
              <a:t>اگر داده‌ها زوجی‌اند:
Paired t-test یا Wilcoxon Signed-Rank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66928" y="3767328"/>
            <a:ext cx="2743200" cy="47548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E85D2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50" b="0">
                <a:solidFill>
                  <a:srgbClr val="141414"/>
                </a:solidFill>
                <a:latin typeface="Arial"/>
              </a:rPr>
              <a:t>اگر داده‌ها تکراری/خوشه‌ای‌اند:
مدل‌های وابسته یا مدل‌های مختلط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537960" y="2514600"/>
            <a:ext cx="2834640" cy="5669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A365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230" b="1">
                <a:solidFill>
                  <a:srgbClr val="141414"/>
                </a:solidFill>
                <a:latin typeface="Arial"/>
              </a:rPr>
              <a:t>آیا ناهمسانی واریانس وجود دارد؟
(بررسی با Levene یا Brown-Forsythe)</a:t>
            </a:r>
          </a:p>
        </p:txBody>
      </p:sp>
      <p:cxnSp>
        <p:nvCxnSpPr>
          <p:cNvPr id="22" name="Connector 21"/>
          <p:cNvCxnSpPr/>
          <p:nvPr/>
        </p:nvCxnSpPr>
        <p:spPr>
          <a:xfrm flipH="1">
            <a:off x="5413248" y="2788920"/>
            <a:ext cx="1124712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or 22"/>
          <p:cNvCxnSpPr/>
          <p:nvPr/>
        </p:nvCxnSpPr>
        <p:spPr>
          <a:xfrm>
            <a:off x="5413248" y="2788920"/>
            <a:ext cx="0" cy="457200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5468112" y="2592910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 dirty="0" err="1">
                <a:solidFill>
                  <a:srgbClr val="165EAC"/>
                </a:solidFill>
                <a:latin typeface="Arial"/>
              </a:rPr>
              <a:t>بله</a:t>
            </a:r>
            <a:endParaRPr sz="1100" b="1" dirty="0">
              <a:solidFill>
                <a:srgbClr val="165EAC"/>
              </a:solidFill>
              <a:latin typeface="Arial"/>
            </a:endParaRPr>
          </a:p>
        </p:txBody>
      </p:sp>
      <p:cxnSp>
        <p:nvCxnSpPr>
          <p:cNvPr id="25" name="Connector 24"/>
          <p:cNvCxnSpPr/>
          <p:nvPr/>
        </p:nvCxnSpPr>
        <p:spPr>
          <a:xfrm>
            <a:off x="9372600" y="2788920"/>
            <a:ext cx="758952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or 25"/>
          <p:cNvCxnSpPr/>
          <p:nvPr/>
        </p:nvCxnSpPr>
        <p:spPr>
          <a:xfrm>
            <a:off x="10131552" y="2788920"/>
            <a:ext cx="0" cy="685800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674352" y="2514600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 dirty="0" err="1">
                <a:solidFill>
                  <a:srgbClr val="2F8436"/>
                </a:solidFill>
                <a:latin typeface="Arial"/>
              </a:rPr>
              <a:t>خیر</a:t>
            </a:r>
            <a:endParaRPr sz="1100" b="1" dirty="0">
              <a:solidFill>
                <a:srgbClr val="2F8436"/>
              </a:solidFill>
              <a:latin typeface="Arial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886200" y="3246120"/>
            <a:ext cx="2606040" cy="429768"/>
          </a:xfrm>
          <a:prstGeom prst="roundRect">
            <a:avLst/>
          </a:prstGeom>
          <a:solidFill>
            <a:srgbClr val="165E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300" b="1">
                <a:solidFill>
                  <a:srgbClr val="FFFFFF"/>
                </a:solidFill>
                <a:latin typeface="Arial"/>
              </a:rPr>
              <a:t>Welch’s t-test — گزینه ترجیحی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3886200" y="3767328"/>
            <a:ext cx="2606040" cy="3383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65EA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19" b="0">
                <a:solidFill>
                  <a:srgbClr val="141414"/>
                </a:solidFill>
                <a:latin typeface="Arial"/>
              </a:rPr>
              <a:t>به‌ویژه وقتی اندازه نمونه‌ها نابرابر باشد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732520" y="3474720"/>
            <a:ext cx="2743200" cy="61264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A365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50" b="1">
                <a:solidFill>
                  <a:srgbClr val="141414"/>
                </a:solidFill>
                <a:latin typeface="Arial"/>
              </a:rPr>
              <a:t>آیا نرمال بودن به‌شدت نقض شده است
یا پرت شدید وجود دارد؟
(خصوصاً در نمونه‌های کوچک)</a:t>
            </a:r>
          </a:p>
        </p:txBody>
      </p:sp>
      <p:cxnSp>
        <p:nvCxnSpPr>
          <p:cNvPr id="31" name="Connector 30"/>
          <p:cNvCxnSpPr/>
          <p:nvPr/>
        </p:nvCxnSpPr>
        <p:spPr>
          <a:xfrm>
            <a:off x="11475720" y="3776472"/>
            <a:ext cx="27432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or 31"/>
          <p:cNvCxnSpPr/>
          <p:nvPr/>
        </p:nvCxnSpPr>
        <p:spPr>
          <a:xfrm>
            <a:off x="11750040" y="3776472"/>
            <a:ext cx="0" cy="539496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/>
          <p:cNvSpPr/>
          <p:nvPr/>
        </p:nvSpPr>
        <p:spPr>
          <a:xfrm>
            <a:off x="11562588" y="3485271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 dirty="0" err="1">
                <a:solidFill>
                  <a:srgbClr val="2F8436"/>
                </a:solidFill>
                <a:latin typeface="Arial"/>
              </a:rPr>
              <a:t>خیر</a:t>
            </a:r>
            <a:endParaRPr sz="1100" b="1" dirty="0">
              <a:solidFill>
                <a:srgbClr val="2F8436"/>
              </a:solidFill>
              <a:latin typeface="Arial"/>
            </a:endParaRPr>
          </a:p>
        </p:txBody>
      </p:sp>
      <p:cxnSp>
        <p:nvCxnSpPr>
          <p:cNvPr id="34" name="Connector 33"/>
          <p:cNvCxnSpPr/>
          <p:nvPr/>
        </p:nvCxnSpPr>
        <p:spPr>
          <a:xfrm flipH="1">
            <a:off x="7452360" y="3776472"/>
            <a:ext cx="128016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 34"/>
          <p:cNvCxnSpPr/>
          <p:nvPr/>
        </p:nvCxnSpPr>
        <p:spPr>
          <a:xfrm>
            <a:off x="7452360" y="3776472"/>
            <a:ext cx="0" cy="658368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7703820" y="3493008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CF3426"/>
                </a:solidFill>
                <a:latin typeface="Arial"/>
              </a:rPr>
              <a:t>بله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9921240" y="4315968"/>
            <a:ext cx="1920240" cy="457200"/>
          </a:xfrm>
          <a:prstGeom prst="roundRect">
            <a:avLst/>
          </a:prstGeom>
          <a:solidFill>
            <a:srgbClr val="2F84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200" b="1">
                <a:solidFill>
                  <a:srgbClr val="FFFFFF"/>
                </a:solidFill>
                <a:latin typeface="Arial"/>
              </a:rPr>
              <a:t>آزمون t معمولی قابل استفاده است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9921240" y="4864608"/>
            <a:ext cx="1920240" cy="420624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2F843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950" b="0">
                <a:solidFill>
                  <a:srgbClr val="141414"/>
                </a:solidFill>
                <a:latin typeface="Arial"/>
              </a:rPr>
              <a:t>در نمونه‌های بزرگ، آزمون t
معمولاً نسبتاً مقاوم است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6355080" y="4434840"/>
            <a:ext cx="2606040" cy="5029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A365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141414"/>
                </a:solidFill>
                <a:latin typeface="Arial"/>
              </a:rPr>
              <a:t>آیا حجم نمونه در هر گروه بزرگ است؟
(تقریباً n ≥ 30)</a:t>
            </a:r>
          </a:p>
        </p:txBody>
      </p:sp>
      <p:cxnSp>
        <p:nvCxnSpPr>
          <p:cNvPr id="40" name="Connector 39"/>
          <p:cNvCxnSpPr/>
          <p:nvPr/>
        </p:nvCxnSpPr>
        <p:spPr>
          <a:xfrm flipH="1">
            <a:off x="5257800" y="4690872"/>
            <a:ext cx="109728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 40"/>
          <p:cNvCxnSpPr/>
          <p:nvPr/>
        </p:nvCxnSpPr>
        <p:spPr>
          <a:xfrm>
            <a:off x="5257800" y="4690872"/>
            <a:ext cx="0" cy="576072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/>
        </p:nvSpPr>
        <p:spPr>
          <a:xfrm>
            <a:off x="5468112" y="4599432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2F8436"/>
                </a:solidFill>
                <a:latin typeface="Arial"/>
              </a:rPr>
              <a:t>بله</a:t>
            </a:r>
          </a:p>
        </p:txBody>
      </p:sp>
      <p:cxnSp>
        <p:nvCxnSpPr>
          <p:cNvPr id="43" name="Connector 42"/>
          <p:cNvCxnSpPr/>
          <p:nvPr/>
        </p:nvCxnSpPr>
        <p:spPr>
          <a:xfrm>
            <a:off x="7607808" y="4937760"/>
            <a:ext cx="0" cy="329184"/>
          </a:xfrm>
          <a:prstGeom prst="line">
            <a:avLst/>
          </a:prstGeom>
          <a:ln w="1905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7726679" y="5015484"/>
            <a:ext cx="411480" cy="20116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CF3426"/>
                </a:solidFill>
                <a:latin typeface="Arial"/>
              </a:rPr>
              <a:t>خیر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3886200" y="5257800"/>
            <a:ext cx="2468880" cy="475488"/>
          </a:xfrm>
          <a:prstGeom prst="roundRect">
            <a:avLst/>
          </a:prstGeom>
          <a:solidFill>
            <a:srgbClr val="0084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20" b="1">
                <a:solidFill>
                  <a:srgbClr val="FFFFFF"/>
                </a:solidFill>
                <a:latin typeface="Arial"/>
              </a:rPr>
              <a:t>Welch’s t-test یا t-test با
Bootstrap/Permutation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3886200" y="5797296"/>
            <a:ext cx="2468880" cy="3383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84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950" b="0">
                <a:solidFill>
                  <a:srgbClr val="141414"/>
                </a:solidFill>
                <a:latin typeface="Arial"/>
              </a:rPr>
              <a:t>به دلیل مقاومت نسبی ناشی از قضیه حد مرکزی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446520" y="5257800"/>
            <a:ext cx="2514600" cy="475488"/>
          </a:xfrm>
          <a:prstGeom prst="roundRect">
            <a:avLst/>
          </a:prstGeom>
          <a:solidFill>
            <a:srgbClr val="73379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200" b="1">
                <a:solidFill>
                  <a:srgbClr val="FFFFFF"/>
                </a:solidFill>
                <a:latin typeface="Arial"/>
              </a:rPr>
              <a:t>Mann–Whitney U Test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6446520" y="5797296"/>
            <a:ext cx="2514600" cy="338328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73379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930" b="0">
                <a:solidFill>
                  <a:srgbClr val="141414"/>
                </a:solidFill>
                <a:latin typeface="Arial"/>
              </a:rPr>
              <a:t>برای تفسیر اختلاف مکان، بهتر است
شکل توزیع‌ها مشابه باشد</a:t>
            </a:r>
          </a:p>
        </p:txBody>
      </p:sp>
      <p:sp>
        <p:nvSpPr>
          <p:cNvPr id="49" name="Rectangle 48"/>
          <p:cNvSpPr/>
          <p:nvPr/>
        </p:nvSpPr>
        <p:spPr>
          <a:xfrm>
            <a:off x="0" y="6345936"/>
            <a:ext cx="12191695" cy="512064"/>
          </a:xfrm>
          <a:prstGeom prst="rect">
            <a:avLst/>
          </a:prstGeom>
          <a:solidFill>
            <a:srgbClr val="E8F3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/>
          </a:p>
        </p:txBody>
      </p:sp>
      <p:sp>
        <p:nvSpPr>
          <p:cNvPr id="50" name="Rectangle 49"/>
          <p:cNvSpPr/>
          <p:nvPr/>
        </p:nvSpPr>
        <p:spPr>
          <a:xfrm>
            <a:off x="0" y="6345936"/>
            <a:ext cx="1051560" cy="512064"/>
          </a:xfrm>
          <a:prstGeom prst="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1">
                <a:solidFill>
                  <a:srgbClr val="FFFFFF"/>
                </a:solidFill>
                <a:latin typeface="Arial"/>
              </a:rPr>
              <a:t>جمع‌بندی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1188720" y="6419088"/>
            <a:ext cx="2788920" cy="274320"/>
          </a:xfrm>
          <a:prstGeom prst="roundRect">
            <a:avLst/>
          </a:prstGeom>
          <a:solidFill>
            <a:srgbClr val="E8F3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100" b="1">
                <a:solidFill>
                  <a:srgbClr val="141414"/>
                </a:solidFill>
                <a:latin typeface="Arial"/>
              </a:rPr>
              <a:t>۱) ناهمسانی واریانس ← Welch’s t-test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4160520" y="6419088"/>
            <a:ext cx="3383280" cy="274320"/>
          </a:xfrm>
          <a:prstGeom prst="roundRect">
            <a:avLst/>
          </a:prstGeom>
          <a:solidFill>
            <a:srgbClr val="E8F3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50" b="1">
                <a:solidFill>
                  <a:srgbClr val="141414"/>
                </a:solidFill>
                <a:latin typeface="Arial"/>
              </a:rPr>
              <a:t>۲) عدم نرمال بودن شدید + نمونه کوچک ← Mann–Whitney U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7726679" y="6419088"/>
            <a:ext cx="4160520" cy="274320"/>
          </a:xfrm>
          <a:prstGeom prst="roundRect">
            <a:avLst/>
          </a:prstGeom>
          <a:solidFill>
            <a:srgbClr val="E8F3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050" b="1">
                <a:solidFill>
                  <a:srgbClr val="141414"/>
                </a:solidFill>
                <a:latin typeface="Arial"/>
              </a:rPr>
              <a:t>۳) نقض استقلال ← روش‌های داده‌های وابسته، نه آزمون t مستقل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>
            <a:off x="0" y="0"/>
            <a:ext cx="914400" cy="1005840"/>
          </a:xfrm>
          <a:prstGeom prst="rtTriangle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400" b="1"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4592" y="0"/>
            <a:ext cx="201168" cy="960120"/>
          </a:xfrm>
          <a:prstGeom prst="rect">
            <a:avLst/>
          </a:prstGeom>
          <a:solidFill>
            <a:srgbClr val="0084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 sz="1400" b="1">
              <a:cs typeface="B Zar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927080" y="0"/>
            <a:ext cx="1143000" cy="960120"/>
          </a:xfrm>
          <a:prstGeom prst="round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 sz="1400" b="1">
              <a:cs typeface="B Zar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1082528" y="137160"/>
            <a:ext cx="804672" cy="594360"/>
          </a:xfrm>
          <a:prstGeom prst="roundRect">
            <a:avLst/>
          </a:prstGeom>
          <a:solidFill>
            <a:srgbClr val="0420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⚖
کتاب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4400" y="128016"/>
            <a:ext cx="10287000" cy="384048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1">
                <a:solidFill>
                  <a:srgbClr val="04204A"/>
                </a:solidFill>
                <a:latin typeface="Arial"/>
                <a:cs typeface="B Zar" panose="00000400000000000000" pitchFamily="2" charset="-78"/>
              </a:rPr>
              <a:t>ملاحظات روش‌شناختی و اصلاحات پیشنهادی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548640"/>
            <a:ext cx="8412480" cy="3200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1">
                <a:solidFill>
                  <a:srgbClr val="586473"/>
                </a:solidFill>
                <a:latin typeface="Arial"/>
                <a:cs typeface="B Zar" panose="00000400000000000000" pitchFamily="2" charset="-78"/>
              </a:rPr>
              <a:t>Independent Samples t-test: methodological notes</a:t>
            </a:r>
          </a:p>
        </p:txBody>
      </p:sp>
      <p:cxnSp>
        <p:nvCxnSpPr>
          <p:cNvPr id="8" name="Connector 7"/>
          <p:cNvCxnSpPr/>
          <p:nvPr/>
        </p:nvCxnSpPr>
        <p:spPr>
          <a:xfrm>
            <a:off x="274320" y="1024128"/>
            <a:ext cx="11658600" cy="0"/>
          </a:xfrm>
          <a:prstGeom prst="line">
            <a:avLst/>
          </a:prstGeom>
          <a:ln w="15240">
            <a:solidFill>
              <a:srgbClr val="04204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187416"/>
              </p:ext>
            </p:extLst>
          </p:nvPr>
        </p:nvGraphicFramePr>
        <p:xfrm>
          <a:off x="594360" y="1207008"/>
          <a:ext cx="11018520" cy="308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8873"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  <a:cs typeface="B Zar" panose="00000400000000000000" pitchFamily="2" charset="-78"/>
                        </a:rPr>
                        <a:t>توضیح علمی</a:t>
                      </a:r>
                    </a:p>
                  </a:txBody>
                  <a:tcPr>
                    <a:solidFill>
                      <a:srgbClr val="04204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  <a:cs typeface="B Zar" panose="00000400000000000000" pitchFamily="2" charset="-78"/>
                        </a:rPr>
                        <a:t>در نمونه‌های کوچک</a:t>
                      </a:r>
                    </a:p>
                  </a:txBody>
                  <a:tcPr>
                    <a:solidFill>
                      <a:srgbClr val="04204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  <a:cs typeface="B Zar" panose="00000400000000000000" pitchFamily="2" charset="-78"/>
                        </a:rPr>
                        <a:t>در نمونه‌های بزرگ</a:t>
                      </a:r>
                    </a:p>
                  </a:txBody>
                  <a:tcPr>
                    <a:solidFill>
                      <a:srgbClr val="04204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FFFFFF"/>
                          </a:solidFill>
                          <a:latin typeface="Arial"/>
                          <a:cs typeface="B Zar" panose="00000400000000000000" pitchFamily="2" charset="-78"/>
                        </a:rPr>
                        <a:t>وضعیت</a:t>
                      </a:r>
                    </a:p>
                  </a:txBody>
                  <a:tcPr>
                    <a:solidFill>
                      <a:srgbClr val="0420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873"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به‌ویژه اگر چولگی شدید یا پرت‌های اثرگذار وجود داشته باشد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Mann–Whitney U یا Permutation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آزمون t یا Welch معمولاً قابل قبول است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عدم نرمال بودن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873"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به‌ویژه وقتی حجم دو گروه برابر نیست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Welch’s t-test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Welch’s t-test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ناهمسانی واریانس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873"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Mann–Whitney همیشه جایگزین کامل برای اختلاف میانگین نیست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روش‌های مقاوم یا ناپارامتریک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Welch + Bootstrap/Permutation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عدم نرمال بودن +</a:t>
                      </a:r>
                    </a:p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ناهمسانی واریانس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876">
                <a:tc>
                  <a:txBody>
                    <a:bodyPr/>
                    <a:lstStyle/>
                    <a:p>
                      <a:pPr algn="ctr" rtl="1"/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باید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از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روش‌های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زوجی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،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تکراری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یا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مدل‌های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وابسته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استفاده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شود</a:t>
                      </a:r>
                      <a:endParaRPr sz="1400" b="1" dirty="0">
                        <a:solidFill>
                          <a:srgbClr val="141414"/>
                        </a:solidFill>
                        <a:latin typeface="Arial"/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آزمون مستقل نامعتبر است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آزمون مستقل نامعتبر است</a:t>
                      </a:r>
                    </a:p>
                  </a:txBody>
                  <a:tcPr>
                    <a:solidFill>
                      <a:srgbClr val="F2F7F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نقض</a:t>
                      </a:r>
                      <a:r>
                        <a:rPr sz="1400" b="1" dirty="0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 </a:t>
                      </a:r>
                      <a:r>
                        <a:rPr sz="1400" b="1" dirty="0" err="1">
                          <a:solidFill>
                            <a:srgbClr val="141414"/>
                          </a:solidFill>
                          <a:latin typeface="Arial"/>
                          <a:cs typeface="B Zar" panose="00000400000000000000" pitchFamily="2" charset="-78"/>
                        </a:rPr>
                        <a:t>استقلال</a:t>
                      </a:r>
                      <a:endParaRPr sz="1400" b="1" dirty="0">
                        <a:solidFill>
                          <a:srgbClr val="141414"/>
                        </a:solidFill>
                        <a:latin typeface="Arial"/>
                        <a:cs typeface="B Zar" panose="00000400000000000000" pitchFamily="2" charset="-78"/>
                      </a:endParaRPr>
                    </a:p>
                  </a:txBody>
                  <a:tcPr>
                    <a:solidFill>
                      <a:srgbClr val="F2F7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480060" y="4736592"/>
            <a:ext cx="11132820" cy="1426456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00849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endParaRPr sz="1400" b="1">
              <a:cs typeface="B Zar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0561320" y="4407408"/>
            <a:ext cx="1051560" cy="329184"/>
          </a:xfrm>
          <a:prstGeom prst="roundRect">
            <a:avLst/>
          </a:prstGeom>
          <a:solidFill>
            <a:srgbClr val="0084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ctr" rtl="1"/>
            <a:r>
              <a:rPr sz="1400" b="1">
                <a:solidFill>
                  <a:srgbClr val="FFFFFF"/>
                </a:solidFill>
                <a:latin typeface="Arial"/>
                <a:cs typeface="B Zar" panose="00000400000000000000" pitchFamily="2" charset="-78"/>
              </a:rPr>
              <a:t>نکات کلیدی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5528" y="4984183"/>
            <a:ext cx="10287000" cy="10515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54864" tIns="27432" rIns="54864" bIns="27432" rtlCol="0" anchor="ctr"/>
          <a:lstStyle/>
          <a:p>
            <a:pPr algn="r" rtl="1"/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• Levene’s test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فقط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همسانی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واریانس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را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بررسی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می‌کند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و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جایگزین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بررسی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نرمال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بودن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نیست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.
•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در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تفسیر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Mann–Whitney U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باید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توجه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داشت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که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این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آزمون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رتبه‌ها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متکی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است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،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نه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مستقیماً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میانگین‌ها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.
•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اگر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داده‌ها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لیکرتی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یا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رتبه‌ای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باشند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،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روش‌های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ناپارامتریک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معمولاً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مناسب‌ترند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.
• Bootstrap و Permutation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راهکارهای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مفیدی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افزایش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استحکام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استنباط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هستند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.
•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در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حضور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پرت‌های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شدید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،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علاوه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آزمون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،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تحلیل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نموداری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و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بررسی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داده‌های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اثرگذار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ضروری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 </a:t>
            </a:r>
            <a:r>
              <a:rPr sz="1400" b="1" dirty="0" err="1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است</a:t>
            </a:r>
            <a:r>
              <a:rPr sz="1400" b="1" dirty="0">
                <a:solidFill>
                  <a:srgbClr val="141414"/>
                </a:solidFill>
                <a:latin typeface="Arial"/>
                <a:cs typeface="B Zar" panose="00000400000000000000" pitchFamily="2" charset="-78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60E605-BAE1-85A0-8D4C-42C36C6A4E52}"/>
              </a:ext>
            </a:extLst>
          </p:cNvPr>
          <p:cNvSpPr txBox="1"/>
          <p:nvPr/>
        </p:nvSpPr>
        <p:spPr>
          <a:xfrm>
            <a:off x="9094839" y="806245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hlinkClick r:id="rId2" action="ppaction://hlinkfile"/>
              </a:rPr>
              <a:t>فایل ورد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87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422</Words>
  <Application>Microsoft Office PowerPoint</Application>
  <PresentationFormat>Widescreen</PresentationFormat>
  <Paragraphs>58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B Zar</vt:lpstr>
      <vt:lpstr>Calibri</vt:lpstr>
      <vt:lpstr>Office Theme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Independent Samples t-test Decision Tree</dc:title>
  <dc:subject>Editable Persian academic PowerPoint</dc:subject>
  <dc:creator>OpenAI</dc:creator>
  <cp:keywords/>
  <dc:description>generated using python-pptx</dc:description>
  <cp:lastModifiedBy>sajad</cp:lastModifiedBy>
  <cp:revision>3</cp:revision>
  <dcterms:created xsi:type="dcterms:W3CDTF">2013-01-27T09:14:16Z</dcterms:created>
  <dcterms:modified xsi:type="dcterms:W3CDTF">2026-07-02T05:39:44Z</dcterms:modified>
  <cp:category/>
</cp:coreProperties>
</file>